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953CF-5911-4E40-A026-41D2FE887B40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971EF-AFEC-4A54-AE03-A84E26044D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70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193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5155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5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65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231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標題投影片">
  <p:cSld name="1_標題投影片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819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標題及物件">
  <p:cSld name="1_標題及物件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27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80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93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554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06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55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99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7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48530-719D-421B-B0DD-C4ADC313FCF5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AD43-DD21-4A56-AFD5-D839B9F30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07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6"/>
          <p:cNvSpPr/>
          <p:nvPr/>
        </p:nvSpPr>
        <p:spPr>
          <a:xfrm>
            <a:off x="1" y="832891"/>
            <a:ext cx="6857999" cy="33015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TW" altLang="en-US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 Logo </a:t>
            </a:r>
            <a:r>
              <a:rPr lang="zh-TW" altLang="en-US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授權規範</a:t>
            </a:r>
            <a:endParaRPr sz="1662" b="1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88" name="Google Shape;288;p46"/>
          <p:cNvSpPr/>
          <p:nvPr/>
        </p:nvSpPr>
        <p:spPr>
          <a:xfrm>
            <a:off x="461962" y="1382942"/>
            <a:ext cx="5934075" cy="7478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TW" altLang="en-US" sz="1600" b="1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600" b="1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300LOGO </a:t>
            </a:r>
            <a:r>
              <a:rPr lang="zh-TW" altLang="en-US" sz="1600" b="1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會委託專業商標公司申請商標註冊，註冊單位為客家文化發展中心</a:t>
            </a:r>
            <a:endParaRPr sz="1600" b="1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endParaRPr sz="16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 LOGO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授權之種類如下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︰</a:t>
            </a:r>
            <a:br>
              <a:rPr lang="zh-TW" altLang="en-US" sz="16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    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非營利使用：</a:t>
            </a:r>
            <a:endParaRPr lang="en-US" altLang="zh-TW" sz="16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1"/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非以營利為目的之使用，得授權使用六堆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識別系統，不得營利、販售或作為營利事業之贈品。</a:t>
            </a:r>
            <a:endParaRPr lang="en-US" altLang="zh-TW" dirty="0"/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需為政府立案之非營利組織。</a:t>
            </a: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立案之團體須為客家六堆地區單位。</a:t>
            </a:r>
            <a:b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組織營運需長達三年以上並含有實業報告。</a:t>
            </a:r>
          </a:p>
          <a:p>
            <a:br>
              <a:rPr lang="zh-TW" altLang="en-US" sz="16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    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贊助使用：</a:t>
            </a:r>
            <a:endParaRPr lang="en-US" altLang="zh-TW" sz="16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1"/>
            <a:r>
              <a:rPr lang="zh-TW" altLang="en-US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贊助金額達新臺幣</a:t>
            </a:r>
            <a:r>
              <a:rPr lang="en-US" altLang="zh-TW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100</a:t>
            </a:r>
            <a:r>
              <a:rPr lang="zh-TW" altLang="en-US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萬元以上者，得授權使用六堆</a:t>
            </a:r>
            <a:r>
              <a:rPr lang="en-US" altLang="zh-TW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300</a:t>
            </a:r>
            <a:r>
              <a:rPr lang="zh-TW" altLang="en-US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識別系統設計、製作商品，最多不得超過三項。</a:t>
            </a:r>
            <a:endParaRPr lang="en-US" altLang="zh-TW"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需為六堆地區在地人民或私人企業之無償認捐。</a:t>
            </a: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私人企業須為政府之立案企業。</a:t>
            </a: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私人企業須有三年營運資歷並含有實業報告。</a:t>
            </a:r>
          </a:p>
          <a:p>
            <a:br>
              <a:rPr lang="zh-TW" altLang="en-US" sz="16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    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行銷合作專案使用：</a:t>
            </a:r>
            <a:endParaRPr lang="en-US" altLang="zh-TW" sz="16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1"/>
            <a:r>
              <a:rPr lang="zh-TW" altLang="en-US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本府各機關與申請單位共同推動各項具有互惠、行銷宣傳效益之行銷合作專案宣傳製作物或商品，得授權使用六堆</a:t>
            </a:r>
            <a:r>
              <a:rPr lang="en-US" altLang="zh-TW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300</a:t>
            </a:r>
            <a:r>
              <a:rPr lang="zh-TW" altLang="en-US" sz="1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識別系統，互惠合作方案內容由本會各機關與申請單位協議之。</a:t>
            </a:r>
            <a:endParaRPr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須為六堆在地企業或生產產品源自六堆高屏地區。</a:t>
            </a: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企業須有政府合法營業之登記證或為政府之立案企業。</a:t>
            </a:r>
          </a:p>
          <a:p>
            <a:pPr lvl="1"/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企業本身需有三年營運資歷並含有實業報告。</a:t>
            </a:r>
            <a:b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此企業需有自己本身的銷售通路。</a:t>
            </a:r>
          </a:p>
          <a:p>
            <a:br>
              <a:rPr lang="zh-TW" altLang="en-US" sz="16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    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四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官方紀念品使用：六堆</a:t>
            </a:r>
            <a:r>
              <a:rPr lang="en-US" altLang="zh-TW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6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紀念品合作廠商開發之商品。</a:t>
            </a:r>
            <a:endParaRPr sz="16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endParaRPr sz="16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89" name="Google Shape;289;p46"/>
          <p:cNvSpPr txBox="1"/>
          <p:nvPr/>
        </p:nvSpPr>
        <p:spPr>
          <a:xfrm>
            <a:off x="3194000" y="9297719"/>
            <a:ext cx="452368" cy="23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fld id="{00000000-1234-1234-1234-123412341234}" type="slidenum"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/>
              <a:t>1</a:t>
            </a:fld>
            <a:r>
              <a:rPr lang="zh-TW" altLang="en-US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endParaRPr sz="92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969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7"/>
          <p:cNvSpPr txBox="1">
            <a:spLocks noGrp="1"/>
          </p:cNvSpPr>
          <p:nvPr>
            <p:ph type="body" idx="4294967295"/>
          </p:nvPr>
        </p:nvSpPr>
        <p:spPr>
          <a:xfrm>
            <a:off x="240506" y="1163047"/>
            <a:ext cx="6376987" cy="870328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客家委員會客家文化發展中心六堆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識別標誌授權使用原則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一、客家委員會客家文化發展中心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以下簡稱本中心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) 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為展現六堆 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 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年慶典，規劃以六堆地區 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12 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個鄉區及周邊區域之地區特色，透過活動或表演等形式，演繹客庄人文風采及瑰麗景緻，期藉由規劃本國家級慶典活動傳承六堆精神、帶動客庄產業發展，凝聚客家 力量壯大客家，並與國際連結，讓世界看見臺灣，以及客家文化之美，並有效管理非營利使用識別標誌圖案及標準字等圖檔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以下簡稱以下簡稱六堆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專用圖檔，圖檔內容如附件一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之授權事宜，特訂定本原則。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經客家委員會客家文化發展中心授權非營利使用者，不在此限；惟後續產製相關行銷文宣品或欲為營利使用者，仍需提出申請。必要時，得提請客家委員會客家文化發展中心審查。</a:t>
            </a:r>
            <a:endParaRPr sz="1100" dirty="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專用圖檔不限文字或圖形，其以記號、聲音、顏色、影像或其混合方式所組成，及其他足以使人認知為六堆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之名稱或標誌者亦屬之。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二、申請單位欲為使用六堆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專用圖檔，應於公開使用前一個月檢具以下資料，向本中心提出申請，本中心將依相關申請文件進行審查：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  （一）授權使用申請書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100">
                <a:latin typeface="Microsoft JhengHei"/>
                <a:ea typeface="Microsoft JhengHei"/>
                <a:cs typeface="Microsoft JhengHei"/>
                <a:sym typeface="Microsoft JhengHei"/>
              </a:rPr>
              <a:t>如附件三</a:t>
            </a:r>
            <a:r>
              <a:rPr lang="en-US" altLang="zh-TW" sz="1100"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  （二）使用聲明書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如附件四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  （三）主管機關核准設立或登記相關證明文件。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  （四）設計樣稿、使用示意圖或樣品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包含規格、材質、成份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  （五）其他應備文件。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三、使用六堆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專用圖檔應遵守以下規定：</a:t>
            </a:r>
            <a:endParaRPr sz="1100" dirty="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（一）不得將該識別標誌、標語、圖像作為商業營利目的之使用及違反相關法令規定。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（二）不得違反善良風俗、損及本中心與六堆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沿線觀光名譽、整體形象及權益。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（三）經核准授權非營利使用之申請單位，不得轉讓；如需修改審核通過之原申請書內容、設計圖樣、材質及規格等，或後續產製相關行銷文宣品，應事前提報本中心。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四、凡牽涉營利行為或營利機構，亦非本中心輔導、獎補助或合作對象，權利金之收費標準均視個案內容申請授權認定。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五、經本中心核准之申請單位使用六堆</a:t>
            </a:r>
            <a:r>
              <a:rPr lang="en-US" altLang="zh-TW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專用圖檔設計完成後，應將檔案提供予本中心備查。</a:t>
            </a:r>
            <a:endParaRPr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 本會為查核圖檔授權之利用情形，申請單位負有說明義務，並應提供查核所需相關資料及憑證，不得隱匿或拒絕。 </a:t>
            </a:r>
            <a:endParaRPr sz="1100" dirty="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SzPts val="1100"/>
              <a:buNone/>
            </a:pPr>
            <a:r>
              <a:rPr lang="zh-TW" altLang="en-US" sz="1100" dirty="0">
                <a:latin typeface="Microsoft JhengHei"/>
                <a:ea typeface="Microsoft JhengHei"/>
                <a:cs typeface="Microsoft JhengHei"/>
                <a:sym typeface="Microsoft JhengHei"/>
              </a:rPr>
              <a:t>六、申請單位如有違反本原則，本會得逕行終止授權使用，申請單位應對本中心進行損害賠償，並應支付懲罰性賠償金。</a:t>
            </a:r>
            <a:endParaRPr dirty="0"/>
          </a:p>
        </p:txBody>
      </p:sp>
      <p:sp>
        <p:nvSpPr>
          <p:cNvPr id="295" name="Google Shape;295;p47"/>
          <p:cNvSpPr/>
          <p:nvPr/>
        </p:nvSpPr>
        <p:spPr>
          <a:xfrm>
            <a:off x="1" y="832891"/>
            <a:ext cx="6857999" cy="33015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TW" altLang="en-US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 Logo </a:t>
            </a:r>
            <a:r>
              <a:rPr lang="zh-TW" altLang="en-US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授權規範</a:t>
            </a:r>
            <a:endParaRPr sz="1662" b="1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96" name="Google Shape;296;p47"/>
          <p:cNvSpPr txBox="1"/>
          <p:nvPr/>
        </p:nvSpPr>
        <p:spPr>
          <a:xfrm>
            <a:off x="3194000" y="9297719"/>
            <a:ext cx="452368" cy="23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fld id="{00000000-1234-1234-1234-123412341234}" type="slidenum"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/>
              <a:t>2</a:t>
            </a:fld>
            <a:r>
              <a:rPr lang="zh-TW" altLang="en-US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endParaRPr sz="92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7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614</Words>
  <Application>Microsoft Office PowerPoint</Application>
  <PresentationFormat>A4 紙張 (210x297 公釐)</PresentationFormat>
  <Paragraphs>39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qiuxianjun912101@gmail.com</cp:lastModifiedBy>
  <cp:revision>3</cp:revision>
  <dcterms:created xsi:type="dcterms:W3CDTF">2021-05-04T04:29:51Z</dcterms:created>
  <dcterms:modified xsi:type="dcterms:W3CDTF">2021-05-04T05:29:46Z</dcterms:modified>
</cp:coreProperties>
</file>